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5"/>
    <p:sldMasterId id="2147483779" r:id="rId6"/>
  </p:sldMasterIdLst>
  <p:notesMasterIdLst>
    <p:notesMasterId r:id="rId46"/>
  </p:notesMasterIdLst>
  <p:sldIdLst>
    <p:sldId id="284" r:id="rId7"/>
    <p:sldId id="274" r:id="rId8"/>
    <p:sldId id="275" r:id="rId9"/>
    <p:sldId id="276" r:id="rId10"/>
    <p:sldId id="256" r:id="rId11"/>
    <p:sldId id="260" r:id="rId12"/>
    <p:sldId id="259" r:id="rId13"/>
    <p:sldId id="264" r:id="rId14"/>
    <p:sldId id="257" r:id="rId15"/>
    <p:sldId id="258" r:id="rId16"/>
    <p:sldId id="272" r:id="rId17"/>
    <p:sldId id="263" r:id="rId18"/>
    <p:sldId id="269" r:id="rId19"/>
    <p:sldId id="267" r:id="rId20"/>
    <p:sldId id="268" r:id="rId21"/>
    <p:sldId id="278" r:id="rId22"/>
    <p:sldId id="286" r:id="rId23"/>
    <p:sldId id="287" r:id="rId24"/>
    <p:sldId id="288" r:id="rId25"/>
    <p:sldId id="289" r:id="rId26"/>
    <p:sldId id="290" r:id="rId27"/>
    <p:sldId id="280" r:id="rId28"/>
    <p:sldId id="281" r:id="rId29"/>
    <p:sldId id="273" r:id="rId30"/>
    <p:sldId id="285" r:id="rId31"/>
    <p:sldId id="292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293" r:id="rId42"/>
    <p:sldId id="294" r:id="rId43"/>
    <p:sldId id="291" r:id="rId44"/>
    <p:sldId id="296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601C4ED-18A9-4276-9250-CF4A7A2FC36B}" type="datetimeFigureOut">
              <a:rPr lang="en-US"/>
              <a:pPr>
                <a:defRPr/>
              </a:pPr>
              <a:t>12/23/2014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6C7373-8A05-498C-9965-7DFBB9F98D7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0203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229573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4A31D83-11EF-4569-A30C-C10B19592EB9}" type="slidenum">
              <a:rPr lang="en-US" altLang="en-US">
                <a:solidFill>
                  <a:prstClr val="black"/>
                </a:solidFill>
              </a:rPr>
              <a:pPr eaLnBrk="1" hangingPunct="1"/>
              <a:t>33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333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604281-5A04-4F76-8D81-4696EC061DB6}" type="slidenum">
              <a:rPr lang="en-US" altLang="en-US">
                <a:solidFill>
                  <a:prstClr val="black"/>
                </a:solidFill>
              </a:rPr>
              <a:pPr eaLnBrk="1" hangingPunct="1"/>
              <a:t>34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188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0288B8-7508-4A29-902F-704BEF812C81}" type="slidenum">
              <a:rPr lang="en-US" altLang="en-US">
                <a:solidFill>
                  <a:prstClr val="black"/>
                </a:solidFill>
              </a:rPr>
              <a:pPr eaLnBrk="1" hangingPunct="1"/>
              <a:t>35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428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75368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46179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4BB83A-BAB3-4060-9132-7AFDB663B55D}" type="slidenum">
              <a:rPr lang="en-US" altLang="en-US">
                <a:solidFill>
                  <a:prstClr val="black"/>
                </a:solidFill>
              </a:rPr>
              <a:pPr eaLnBrk="1" hangingPunct="1"/>
              <a:t>27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784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DB8F38C-E9A8-4A49-BB96-179E19020332}" type="slidenum">
              <a:rPr lang="en-US" altLang="en-US">
                <a:solidFill>
                  <a:prstClr val="black"/>
                </a:solidFill>
              </a:rPr>
              <a:pPr eaLnBrk="1" hangingPunct="1"/>
              <a:t>28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480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832C3F-980C-42CB-9476-7555DC43BB41}" type="slidenum">
              <a:rPr lang="en-US" altLang="en-US">
                <a:solidFill>
                  <a:prstClr val="black"/>
                </a:solidFill>
              </a:rPr>
              <a:pPr eaLnBrk="1" hangingPunct="1"/>
              <a:t>29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5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C988767-BF46-43C9-926B-70290BC0F6A8}" type="slidenum">
              <a:rPr lang="en-US" altLang="en-US">
                <a:solidFill>
                  <a:prstClr val="black"/>
                </a:solidFill>
              </a:rPr>
              <a:pPr eaLnBrk="1" hangingPunct="1"/>
              <a:t>30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156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36B5CB-EAFF-42C1-B91C-9BBFC892FC8B}" type="slidenum">
              <a:rPr lang="en-US" altLang="en-US">
                <a:solidFill>
                  <a:prstClr val="black"/>
                </a:solidFill>
              </a:rPr>
              <a:pPr eaLnBrk="1" hangingPunct="1"/>
              <a:t>31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425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D1EB3EF-25EE-478A-AE39-D0CB6D0E9271}" type="slidenum">
              <a:rPr lang="en-US" altLang="en-US">
                <a:solidFill>
                  <a:prstClr val="black"/>
                </a:solidFill>
              </a:rPr>
              <a:pPr eaLnBrk="1" hangingPunct="1"/>
              <a:t>32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829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CA">
                  <a:latin typeface="Arial" charset="0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CA">
                  <a:latin typeface="Arial" charset="0"/>
                </a:endParaRPr>
              </a:p>
            </p:txBody>
          </p:sp>
        </p:grpSp>
      </p:grpSp>
      <p:sp>
        <p:nvSpPr>
          <p:cNvPr id="6762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62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66407-6233-4DA4-8FFB-034544E443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992734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308718-8E2A-4EA7-A5EB-FE134B8568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288871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15E32C-1D2A-41B3-A85F-0316D32787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386493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5CDEA-6F6D-4E89-AF92-8FB9673E5C8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F46E0-52B5-4E67-B752-239A2CB9C9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875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ACE36-7191-4E61-9DDE-83C43F8F5A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7FE4B-7800-45D8-9D14-4DD383D2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2861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3C476-C6DF-4E01-ADA4-F113C9D29EF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A8E70-F9C0-40CA-A507-09B6AD4E51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9128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B46B7-1A03-4962-9097-3AD7FE6B028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857FC-1AC1-4EAE-8B28-0C7C34234B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05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D1568-7079-4A2F-86E6-2769A4F5F6F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02DAF1-7DA9-46C7-863F-38F9B94EE8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0739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95221-D12A-44AB-B155-1477D418887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CB6EE-78F6-41ED-BC88-5195A4520C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9864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2EE4B-91D1-4A0D-8248-12D04B2A140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7C9AAD-DAD1-4BB5-B676-644B0F9AF7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286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EF84E-752E-4BFA-A865-0B0A2601B9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1FD595-11DB-4FA2-AA05-969D08F104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6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118CC2-63A1-423A-8B71-6FF62305F2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930175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9BC09-3DF0-436D-9CB4-E45C7565F5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0254C-1DD2-4C40-B4F1-3280797552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3013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18C5C-BF14-42E9-B445-213A18BC73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3CDE1-88AB-4010-A031-0AB0483A97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93514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3B0CD-33D7-4AF8-B7E3-86B6F48C08C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A2FE9-7BAD-441C-957D-761A3C688C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85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39E4B0-93B0-4CEC-87AA-DFEC5A4862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070480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2C7C0-0345-4C68-81F4-96BE8BB30B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8281322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5DC93F-5747-4CE2-AC81-759C9BACD8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4316173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7AE753-6F85-4B81-B0F4-E435456A01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768490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789C49-3CD8-45A1-AF54-606AA1E9CD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4963250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19AA5-B86D-4A5B-88D1-1ECD64FD37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080587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5839D-5434-4B4E-AEF6-0B196DF704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694367"/>
      </p:ext>
    </p:extLst>
  </p:cSld>
  <p:clrMapOvr>
    <a:masterClrMapping/>
  </p:clrMapOvr>
  <p:transition>
    <p:newsflash/>
    <p:sndAc>
      <p:stSnd>
        <p:snd r:embed="rId1" name="whoosh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65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sp>
          <p:nvSpPr>
            <p:cNvPr id="665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>
                <a:latin typeface="Arial" charset="0"/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66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CA">
                  <a:latin typeface="Arial" charset="0"/>
                </a:endParaRPr>
              </a:p>
            </p:txBody>
          </p:sp>
          <p:sp>
            <p:nvSpPr>
              <p:cNvPr id="666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CA">
                  <a:latin typeface="Arial" charset="0"/>
                </a:endParaRPr>
              </a:p>
            </p:txBody>
          </p:sp>
        </p:grpSp>
      </p:grpSp>
      <p:sp>
        <p:nvSpPr>
          <p:cNvPr id="6660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660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60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60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60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6558C74-E9F6-4526-AE66-4121F20A76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ransition>
    <p:newsflash/>
    <p:sndAc>
      <p:stSnd>
        <p:snd r:embed="rId13" name="whoosh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4841C24E-D749-4637-858A-87EB54F34D3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12/23/2014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eaLnBrk="1" hangingPunct="1"/>
            <a:fld id="{1A3937B6-EBF3-427A-AAA9-9679A12FD391}" type="slidenum">
              <a:rPr lang="en-US" altLang="en-US" smtClean="0">
                <a:cs typeface="Arial" panose="020B0604020202020204" pitchFamily="34" charset="0"/>
              </a:rPr>
              <a:pPr eaLnBrk="1" hangingPunct="1"/>
              <a:t>‹#›</a:t>
            </a:fld>
            <a:endParaRPr lang="en-US" alt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02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Hmmm...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How about those classifying activities we did?</a:t>
            </a:r>
          </a:p>
          <a:p>
            <a:pPr lvl="1">
              <a:defRPr/>
            </a:pPr>
            <a:r>
              <a:rPr lang="en-CA" dirty="0" smtClean="0"/>
              <a:t>Was it easy to make up the classification scheme?</a:t>
            </a:r>
          </a:p>
          <a:p>
            <a:pPr lvl="1">
              <a:defRPr/>
            </a:pPr>
            <a:r>
              <a:rPr lang="en-CA" dirty="0" smtClean="0"/>
              <a:t>Was it easy to follow other people's instructions?</a:t>
            </a:r>
          </a:p>
          <a:p>
            <a:pPr lvl="1">
              <a:defRPr/>
            </a:pPr>
            <a:r>
              <a:rPr lang="en-CA" dirty="0" smtClean="0"/>
              <a:t>Should it be easy for anyone to follow?</a:t>
            </a:r>
          </a:p>
          <a:p>
            <a:pPr lvl="1">
              <a:defRPr/>
            </a:pPr>
            <a:r>
              <a:rPr lang="en-CA" dirty="0" smtClean="0"/>
              <a:t>What types of questions make it easier to classify?</a:t>
            </a:r>
            <a:endParaRPr lang="en-CA" dirty="0"/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To give every species a name based on a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standard method</a:t>
            </a:r>
            <a:r>
              <a:rPr lang="en-US" sz="4400" smtClean="0">
                <a:latin typeface="Comic Sans MS" pitchFamily="66" charset="0"/>
              </a:rPr>
              <a:t> so scientists from different countries can talk about the same animal without confusion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Wolv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3" t="26666" r="7500" b="8888"/>
          <a:stretch>
            <a:fillRect/>
          </a:stretch>
        </p:blipFill>
        <p:spPr bwMode="auto">
          <a:xfrm>
            <a:off x="0" y="762000"/>
            <a:ext cx="9144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Comic Sans MS" pitchFamily="66" charset="0"/>
              </a:rPr>
              <a:t>An animal is known by </a:t>
            </a:r>
            <a:r>
              <a:rPr lang="en-US" sz="5400" smtClean="0">
                <a:solidFill>
                  <a:srgbClr val="FFFF00"/>
                </a:solidFill>
                <a:latin typeface="Comic Sans MS" pitchFamily="66" charset="0"/>
              </a:rPr>
              <a:t>two</a:t>
            </a:r>
            <a:r>
              <a:rPr lang="en-US" sz="5400" smtClean="0">
                <a:latin typeface="Comic Sans MS" pitchFamily="66" charset="0"/>
              </a:rPr>
              <a:t> names…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i="1" smtClean="0">
                <a:solidFill>
                  <a:srgbClr val="FFFF00"/>
                </a:solidFill>
                <a:latin typeface="Comic Sans MS" pitchFamily="66" charset="0"/>
              </a:rPr>
              <a:t>Canis lupus</a:t>
            </a:r>
            <a:r>
              <a:rPr lang="en-US" sz="4400" smtClean="0">
                <a:latin typeface="Comic Sans MS" pitchFamily="66" charset="0"/>
              </a:rPr>
              <a:t> is the scientific name for a gray wolf.  </a:t>
            </a:r>
          </a:p>
          <a:p>
            <a:pPr eaLnBrk="1" hangingPunct="1">
              <a:defRPr/>
            </a:pPr>
            <a:r>
              <a:rPr lang="en-US" sz="4400" i="1" smtClean="0">
                <a:solidFill>
                  <a:srgbClr val="FFFF00"/>
                </a:solidFill>
                <a:latin typeface="Comic Sans MS" pitchFamily="66" charset="0"/>
              </a:rPr>
              <a:t>Canis</a:t>
            </a:r>
            <a:r>
              <a:rPr lang="en-US" sz="4400" smtClean="0">
                <a:latin typeface="Comic Sans MS" pitchFamily="66" charset="0"/>
              </a:rPr>
              <a:t> is the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genus</a:t>
            </a:r>
            <a:r>
              <a:rPr lang="en-US" sz="4400" smtClean="0">
                <a:latin typeface="Comic Sans MS" pitchFamily="66" charset="0"/>
              </a:rPr>
              <a:t> name</a:t>
            </a:r>
          </a:p>
          <a:p>
            <a:pPr eaLnBrk="1" hangingPunct="1">
              <a:defRPr/>
            </a:pPr>
            <a:r>
              <a:rPr lang="en-US" sz="4400" i="1" smtClean="0">
                <a:solidFill>
                  <a:srgbClr val="FFFF00"/>
                </a:solidFill>
                <a:latin typeface="Comic Sans MS" pitchFamily="66" charset="0"/>
              </a:rPr>
              <a:t>lupus</a:t>
            </a:r>
            <a:r>
              <a:rPr lang="en-US" sz="4400" smtClean="0">
                <a:latin typeface="Comic Sans MS" pitchFamily="66" charset="0"/>
              </a:rPr>
              <a:t> is the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species</a:t>
            </a:r>
            <a:r>
              <a:rPr lang="en-US" sz="4400" smtClean="0">
                <a:latin typeface="Comic Sans MS" pitchFamily="66" charset="0"/>
              </a:rPr>
              <a:t> name</a:t>
            </a:r>
          </a:p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This system uses a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binomial nomenclature</a:t>
            </a:r>
            <a:endParaRPr lang="en-US" sz="4400" i="1" smtClean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solidFill>
                  <a:srgbClr val="FFFF00"/>
                </a:solidFill>
                <a:latin typeface="Comic Sans MS" pitchFamily="66" charset="0"/>
              </a:rPr>
              <a:t>Binomial Nomenclature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Bi</a:t>
            </a:r>
            <a:r>
              <a:rPr lang="en-US" sz="4400" smtClean="0">
                <a:latin typeface="Comic Sans MS" pitchFamily="66" charset="0"/>
              </a:rPr>
              <a:t> means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two</a:t>
            </a:r>
          </a:p>
          <a:p>
            <a:pPr eaLnBrk="1" hangingPunct="1">
              <a:defRPr/>
            </a:pP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Nomen</a:t>
            </a:r>
            <a:r>
              <a:rPr lang="en-US" sz="4400" smtClean="0">
                <a:latin typeface="Comic Sans MS" pitchFamily="66" charset="0"/>
              </a:rPr>
              <a:t> means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name</a:t>
            </a:r>
          </a:p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A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binomial nomenclature </a:t>
            </a:r>
            <a:r>
              <a:rPr lang="en-US" sz="4400" smtClean="0">
                <a:latin typeface="Comic Sans MS" pitchFamily="66" charset="0"/>
              </a:rPr>
              <a:t>is a classification system using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two names</a:t>
            </a:r>
            <a:r>
              <a:rPr lang="en-US" sz="4400" smtClean="0">
                <a:latin typeface="Comic Sans MS" pitchFamily="66" charset="0"/>
              </a:rPr>
              <a:t> to identify an organism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solidFill>
                  <a:srgbClr val="FFFF00"/>
                </a:solidFill>
                <a:latin typeface="Comic Sans MS" pitchFamily="66" charset="0"/>
              </a:rPr>
              <a:t>Genus</a:t>
            </a:r>
            <a:r>
              <a:rPr lang="en-US" sz="5400" smtClean="0">
                <a:latin typeface="Comic Sans MS" pitchFamily="66" charset="0"/>
              </a:rPr>
              <a:t>…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latin typeface="Comic Sans MS" pitchFamily="66" charset="0"/>
              </a:rPr>
              <a:t>A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genus</a:t>
            </a:r>
            <a:r>
              <a:rPr lang="en-US" sz="4400" smtClean="0">
                <a:latin typeface="Comic Sans MS" pitchFamily="66" charset="0"/>
              </a:rPr>
              <a:t> consists of a group of closely related species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latin typeface="Comic Sans MS" pitchFamily="66" charset="0"/>
              </a:rPr>
              <a:t>Other animals in the </a:t>
            </a:r>
            <a:r>
              <a:rPr lang="en-US" sz="4400" i="1" smtClean="0">
                <a:solidFill>
                  <a:srgbClr val="FFFF00"/>
                </a:solidFill>
                <a:latin typeface="Comic Sans MS" pitchFamily="66" charset="0"/>
              </a:rPr>
              <a:t>Canis </a:t>
            </a:r>
            <a:r>
              <a:rPr lang="en-US" sz="4400" smtClean="0">
                <a:latin typeface="Comic Sans MS" pitchFamily="66" charset="0"/>
              </a:rPr>
              <a:t>group include dogs and coyotes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The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genus</a:t>
            </a:r>
            <a:r>
              <a:rPr lang="en-US" sz="4400" smtClean="0">
                <a:latin typeface="Comic Sans MS" pitchFamily="66" charset="0"/>
              </a:rPr>
              <a:t> name is always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Capitalized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solidFill>
                  <a:srgbClr val="FFFF00"/>
                </a:solidFill>
                <a:latin typeface="Comic Sans MS" pitchFamily="66" charset="0"/>
              </a:rPr>
              <a:t>Species...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latin typeface="Comic Sans MS" pitchFamily="66" charset="0"/>
              </a:rPr>
              <a:t>A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species </a:t>
            </a:r>
            <a:r>
              <a:rPr lang="en-US" sz="4400" smtClean="0">
                <a:latin typeface="Comic Sans MS" pitchFamily="66" charset="0"/>
              </a:rPr>
              <a:t>consists of animals that can mate and produce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fertile offspring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latin typeface="Comic Sans MS" pitchFamily="66" charset="0"/>
              </a:rPr>
              <a:t>Only grey wolves are known as </a:t>
            </a:r>
            <a:r>
              <a:rPr lang="en-US" sz="4400" i="1" smtClean="0">
                <a:solidFill>
                  <a:srgbClr val="FFFF00"/>
                </a:solidFill>
                <a:latin typeface="Comic Sans MS" pitchFamily="66" charset="0"/>
              </a:rPr>
              <a:t>lupus</a:t>
            </a:r>
            <a:r>
              <a:rPr lang="en-US" sz="4400" smtClean="0"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The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species</a:t>
            </a:r>
            <a:r>
              <a:rPr lang="en-US" sz="4400" smtClean="0">
                <a:latin typeface="Comic Sans MS" pitchFamily="66" charset="0"/>
              </a:rPr>
              <a:t> name is always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lowercase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04800" y="533400"/>
            <a:ext cx="8207375" cy="1570038"/>
          </a:xfrm>
          <a:prstGeom prst="rect">
            <a:avLst/>
          </a:prstGeom>
          <a:solidFill>
            <a:schemeClr val="bg1">
              <a:alpha val="7411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/>
              <a:t>What do you get when you cross a Horse and a Donkey?</a:t>
            </a:r>
          </a:p>
          <a:p>
            <a:r>
              <a:rPr lang="en-US" altLang="en-US" sz="3200"/>
              <a:t>	A mule, which is sterile!</a:t>
            </a:r>
            <a:endParaRPr lang="en-CA" altLang="en-US" sz="32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07950" y="2349500"/>
            <a:ext cx="8670925" cy="2592388"/>
            <a:chOff x="68" y="2568"/>
            <a:chExt cx="5462" cy="1633"/>
          </a:xfrm>
        </p:grpSpPr>
        <p:pic>
          <p:nvPicPr>
            <p:cNvPr id="18436" name="Picture 4" descr="Riderless%20Hors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785"/>
              <a:ext cx="1497" cy="1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1474" y="3113"/>
              <a:ext cx="40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127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600" b="1"/>
                <a:t>+</a:t>
              </a:r>
              <a:endParaRPr lang="en-CA" altLang="en-US" sz="3600" b="1"/>
            </a:p>
          </p:txBody>
        </p:sp>
        <p:pic>
          <p:nvPicPr>
            <p:cNvPr id="18438" name="Picture 6" descr="donke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98" t="20662" r="14557" b="13736"/>
            <a:stretch>
              <a:fillRect/>
            </a:stretch>
          </p:blipFill>
          <p:spPr bwMode="auto">
            <a:xfrm>
              <a:off x="1837" y="2795"/>
              <a:ext cx="1814" cy="1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3560" y="3113"/>
              <a:ext cx="40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127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3600" b="1"/>
                <a:t>=</a:t>
              </a:r>
              <a:endParaRPr lang="en-CA" altLang="en-US" sz="3600" b="1"/>
            </a:p>
          </p:txBody>
        </p:sp>
        <p:pic>
          <p:nvPicPr>
            <p:cNvPr id="18440" name="Picture 8" descr="cricket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469" t="5786" r="14603" b="2925"/>
            <a:stretch>
              <a:fillRect/>
            </a:stretch>
          </p:blipFill>
          <p:spPr bwMode="auto">
            <a:xfrm>
              <a:off x="3923" y="2568"/>
              <a:ext cx="1607" cy="1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Comic Sans MS" pitchFamily="66" charset="0"/>
              </a:rPr>
              <a:t>Who is Carolus Linnaeus?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Carolus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Linnaeus</a:t>
            </a:r>
            <a:r>
              <a:rPr lang="en-US" sz="4400" smtClean="0">
                <a:latin typeface="Comic Sans MS" pitchFamily="66" charset="0"/>
              </a:rPr>
              <a:t> was a Swedish botanist</a:t>
            </a:r>
          </a:p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Developed a 7-level (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taxa</a:t>
            </a:r>
            <a:r>
              <a:rPr lang="en-US" sz="4400" smtClean="0">
                <a:latin typeface="Comic Sans MS" pitchFamily="66" charset="0"/>
              </a:rPr>
              <a:t>)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classification system</a:t>
            </a:r>
            <a:r>
              <a:rPr lang="en-US" sz="4400" smtClean="0">
                <a:latin typeface="Comic Sans MS" pitchFamily="66" charset="0"/>
              </a:rPr>
              <a:t> based on similarities between organisms</a:t>
            </a:r>
            <a:endParaRPr lang="en-US" sz="4400" smtClean="0"/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822959"/>
          <a:ext cx="8001000" cy="5958841"/>
        </p:xfrm>
        <a:graphic>
          <a:graphicData uri="http://schemas.openxmlformats.org/drawingml/2006/table">
            <a:tbl>
              <a:tblPr/>
              <a:tblGrid>
                <a:gridCol w="2217145"/>
                <a:gridCol w="3663108"/>
                <a:gridCol w="2120747"/>
              </a:tblGrid>
              <a:tr h="851263">
                <a:tc rowSpan="7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Increasing similarity</a:t>
                      </a: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en-US" sz="4800" dirty="0" smtClean="0">
                          <a:latin typeface="Calibri"/>
                          <a:ea typeface="Calibri"/>
                          <a:cs typeface="Times New Roman"/>
                        </a:rPr>
                        <a:t>→→→→→→→→→→</a:t>
                      </a:r>
                      <a:endParaRPr lang="en-US" sz="4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Kingdom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en-US" sz="4800" dirty="0" smtClean="0">
                          <a:latin typeface="Calibri"/>
                          <a:ea typeface="Calibri"/>
                          <a:cs typeface="Times New Roman"/>
                        </a:rPr>
                        <a:t>←←←←←←←←←←</a:t>
                      </a:r>
                      <a:endParaRPr lang="en-US" sz="4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Increasing diversity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Phylum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Class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Order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Family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Genus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Species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1295400" y="0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 b="1" u="sng"/>
              <a:t>Levels of Classification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Comic Sans MS" pitchFamily="66" charset="0"/>
              </a:rPr>
              <a:t>The Seven Level System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K</a:t>
            </a:r>
            <a:r>
              <a:rPr lang="en-US" sz="4400" smtClean="0">
                <a:latin typeface="Comic Sans MS" pitchFamily="66" charset="0"/>
              </a:rPr>
              <a:t>ingdom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P</a:t>
            </a:r>
            <a:r>
              <a:rPr lang="en-US" sz="4400" smtClean="0">
                <a:latin typeface="Comic Sans MS" pitchFamily="66" charset="0"/>
              </a:rPr>
              <a:t>hylum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C</a:t>
            </a:r>
            <a:r>
              <a:rPr lang="en-US" sz="4400" smtClean="0">
                <a:latin typeface="Comic Sans MS" pitchFamily="66" charset="0"/>
              </a:rPr>
              <a:t>lass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O</a:t>
            </a:r>
            <a:r>
              <a:rPr lang="en-US" sz="4400" smtClean="0">
                <a:latin typeface="Comic Sans MS" pitchFamily="66" charset="0"/>
              </a:rPr>
              <a:t>rder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F</a:t>
            </a:r>
            <a:r>
              <a:rPr lang="en-US" sz="4400" smtClean="0">
                <a:latin typeface="Comic Sans MS" pitchFamily="66" charset="0"/>
              </a:rPr>
              <a:t>amily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G</a:t>
            </a:r>
            <a:r>
              <a:rPr lang="en-US" sz="4400" smtClean="0">
                <a:latin typeface="Comic Sans MS" pitchFamily="66" charset="0"/>
              </a:rPr>
              <a:t>enus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S</a:t>
            </a:r>
            <a:r>
              <a:rPr lang="en-US" sz="4400" smtClean="0">
                <a:latin typeface="Comic Sans MS" pitchFamily="66" charset="0"/>
              </a:rPr>
              <a:t>pecies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K</a:t>
            </a:r>
            <a:r>
              <a:rPr lang="en-US" sz="4400" smtClean="0">
                <a:latin typeface="Comic Sans MS" pitchFamily="66" charset="0"/>
              </a:rPr>
              <a:t>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P</a:t>
            </a:r>
            <a:r>
              <a:rPr lang="en-US" sz="4400" smtClean="0">
                <a:latin typeface="Comic Sans MS" pitchFamily="66" charset="0"/>
              </a:rPr>
              <a:t>hillip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C</a:t>
            </a:r>
            <a:r>
              <a:rPr lang="en-US" sz="4400" smtClean="0">
                <a:latin typeface="Comic Sans MS" pitchFamily="66" charset="0"/>
              </a:rPr>
              <a:t>alled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O</a:t>
            </a:r>
            <a:r>
              <a:rPr lang="en-US" sz="4400" smtClean="0">
                <a:latin typeface="Comic Sans MS" pitchFamily="66" charset="0"/>
              </a:rPr>
              <a:t>prah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F</a:t>
            </a:r>
            <a:r>
              <a:rPr lang="en-US" sz="4400" smtClean="0">
                <a:latin typeface="Comic Sans MS" pitchFamily="66" charset="0"/>
              </a:rPr>
              <a:t>or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G</a:t>
            </a:r>
            <a:r>
              <a:rPr lang="en-US" sz="4400" smtClean="0">
                <a:latin typeface="Comic Sans MS" pitchFamily="66" charset="0"/>
              </a:rPr>
              <a:t>ood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S</a:t>
            </a:r>
            <a:r>
              <a:rPr lang="en-US" sz="4400" smtClean="0">
                <a:latin typeface="Comic Sans MS" pitchFamily="66" charset="0"/>
              </a:rPr>
              <a:t>pices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1676400" y="762000"/>
            <a:ext cx="5867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7200" b="1"/>
              <a:t>Biodiversity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371600" y="2286000"/>
            <a:ext cx="7239000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altLang="en-US" sz="2400" b="1"/>
              <a:t> Scientists have identified 1.75 million different species of organisms so far 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371600" y="3352800"/>
            <a:ext cx="66294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altLang="en-US" sz="2400" b="1"/>
              <a:t> The number, variety, and genetic variation of different organisms found within a specified geographic region 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Comic Sans MS" pitchFamily="66" charset="0"/>
              </a:rPr>
              <a:t>How does it work?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There are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6</a:t>
            </a:r>
            <a:r>
              <a:rPr lang="en-US" sz="4400" smtClean="0">
                <a:latin typeface="Comic Sans MS" pitchFamily="66" charset="0"/>
              </a:rPr>
              <a:t> broad kingdoms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Every</a:t>
            </a:r>
            <a:r>
              <a:rPr lang="en-US" sz="4400" smtClean="0">
                <a:latin typeface="Comic Sans MS" pitchFamily="66" charset="0"/>
              </a:rPr>
              <a:t> living thing that we know of fits into one of the six kingdoms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latin typeface="Comic Sans MS" pitchFamily="66" charset="0"/>
              </a:rPr>
              <a:t>Each level gets more specific as fewer organisms fit into any one group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 descr="Wolv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3" t="26666" r="7500" b="8888"/>
          <a:stretch>
            <a:fillRect/>
          </a:stretch>
        </p:blipFill>
        <p:spPr bwMode="auto">
          <a:xfrm>
            <a:off x="0" y="762000"/>
            <a:ext cx="9144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381000" y="457200"/>
            <a:ext cx="7620000" cy="5694363"/>
          </a:xfrm>
          <a:prstGeom prst="rect">
            <a:avLst/>
          </a:prstGeom>
          <a:solidFill>
            <a:schemeClr val="bg1">
              <a:alpha val="7411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/>
              <a:t>When referring to a particular species, it is correct to give both genus and species together. As an example, here is the taxonomic classification for the grey wolf: </a:t>
            </a:r>
          </a:p>
          <a:p>
            <a:endParaRPr lang="en-US" altLang="en-US" sz="2800"/>
          </a:p>
          <a:p>
            <a:r>
              <a:rPr lang="en-US" altLang="en-US" sz="2800"/>
              <a:t>Kingdom: Animalia </a:t>
            </a:r>
          </a:p>
          <a:p>
            <a:r>
              <a:rPr lang="en-US" altLang="en-US" sz="2800"/>
              <a:t>Phylum: Chordata </a:t>
            </a:r>
          </a:p>
          <a:p>
            <a:r>
              <a:rPr lang="en-US" altLang="en-US" sz="2800"/>
              <a:t>Sub-phylum: Vertebrata </a:t>
            </a:r>
          </a:p>
          <a:p>
            <a:r>
              <a:rPr lang="en-US" altLang="en-US" sz="2800"/>
              <a:t>Class: Mammalia </a:t>
            </a:r>
          </a:p>
          <a:p>
            <a:r>
              <a:rPr lang="en-US" altLang="en-US" sz="2800"/>
              <a:t>Order: Carnivora </a:t>
            </a:r>
          </a:p>
          <a:p>
            <a:r>
              <a:rPr lang="en-US" altLang="en-US" sz="2800"/>
              <a:t>Family: Canidae </a:t>
            </a:r>
          </a:p>
          <a:p>
            <a:r>
              <a:rPr lang="en-US" altLang="en-US" sz="2800"/>
              <a:t>Genus: </a:t>
            </a:r>
            <a:r>
              <a:rPr lang="en-US" altLang="en-US" sz="2800" i="1"/>
              <a:t>Canis</a:t>
            </a:r>
            <a:r>
              <a:rPr lang="en-US" altLang="en-US" sz="2800"/>
              <a:t> </a:t>
            </a:r>
          </a:p>
          <a:p>
            <a:r>
              <a:rPr lang="en-US" altLang="en-US" sz="2800"/>
              <a:t>Species: </a:t>
            </a:r>
            <a:r>
              <a:rPr lang="en-US" altLang="en-US" sz="2800" i="1"/>
              <a:t>Canis lupus</a:t>
            </a:r>
            <a:r>
              <a:rPr lang="en-US" altLang="en-US" sz="2800"/>
              <a:t> </a:t>
            </a:r>
          </a:p>
        </p:txBody>
      </p:sp>
      <p:pic>
        <p:nvPicPr>
          <p:cNvPr id="24579" name="Picture 2" descr="http://krazykk.files.wordpress.com/2008/02/la_grey_wolf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657600"/>
            <a:ext cx="42195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381000" y="457200"/>
            <a:ext cx="7620000" cy="569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800"/>
              <a:t>When referring to a particular species, it is correct to give both genus and species together. As an example, here is the taxonomic classification for the grey wolf: </a:t>
            </a:r>
          </a:p>
          <a:p>
            <a:endParaRPr lang="en-GB" altLang="en-US" sz="2800"/>
          </a:p>
          <a:p>
            <a:r>
              <a:rPr lang="en-GB" altLang="en-US" sz="2800"/>
              <a:t>Kingdom: Animalia </a:t>
            </a:r>
          </a:p>
          <a:p>
            <a:r>
              <a:rPr lang="en-GB" altLang="en-US" sz="2800"/>
              <a:t>Phylum: Mollusca</a:t>
            </a:r>
          </a:p>
          <a:p>
            <a:r>
              <a:rPr lang="en-GB" altLang="en-US" sz="2800"/>
              <a:t>Sub-phylum: Vertebrata </a:t>
            </a:r>
          </a:p>
          <a:p>
            <a:r>
              <a:rPr lang="en-GB" altLang="en-US" sz="2800"/>
              <a:t>Class: Gastropoda</a:t>
            </a:r>
          </a:p>
          <a:p>
            <a:r>
              <a:rPr lang="en-GB" altLang="en-US" sz="2800"/>
              <a:t>Order: Pulmonata</a:t>
            </a:r>
          </a:p>
          <a:p>
            <a:r>
              <a:rPr lang="en-GB" altLang="en-US" sz="2800"/>
              <a:t>Family: </a:t>
            </a:r>
            <a:r>
              <a:rPr lang="en-US" altLang="en-US" sz="2800"/>
              <a:t>Cochliocopidae</a:t>
            </a:r>
            <a:endParaRPr lang="en-GB" altLang="en-US" sz="2800"/>
          </a:p>
          <a:p>
            <a:r>
              <a:rPr lang="en-GB" altLang="en-US" sz="2800"/>
              <a:t>Genus: Cochlicopa</a:t>
            </a:r>
          </a:p>
          <a:p>
            <a:r>
              <a:rPr lang="en-GB" altLang="en-US" sz="2800"/>
              <a:t>Species: Cochlicopa lubrica</a:t>
            </a:r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286000"/>
            <a:ext cx="3152775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Comic Sans MS" pitchFamily="66" charset="0"/>
              </a:rPr>
              <a:t>Quick Review</a:t>
            </a:r>
            <a:endParaRPr lang="en-US" sz="5400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What are the seven taxa or levels?</a:t>
            </a:r>
          </a:p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Who designed the system?</a:t>
            </a:r>
          </a:p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What taxa are organisms named with? 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Day 1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Read pages </a:t>
            </a:r>
            <a:r>
              <a:rPr lang="en-CA" dirty="0" smtClean="0"/>
              <a:t>5-10</a:t>
            </a:r>
            <a:endParaRPr lang="en-CA" dirty="0" smtClean="0"/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Day 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Dichotomous Keys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228600" y="457200"/>
            <a:ext cx="8763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solidFill>
                  <a:prstClr val="black"/>
                </a:solidFill>
              </a:rPr>
              <a:t>Classification - Living Things</a:t>
            </a:r>
            <a:endParaRPr lang="en-US" altLang="en-US" sz="2800" smtClean="0">
              <a:solidFill>
                <a:prstClr val="black"/>
              </a:solidFill>
            </a:endParaRPr>
          </a:p>
          <a:p>
            <a:pPr eaLnBrk="1" hangingPunct="1"/>
            <a:r>
              <a:rPr lang="en-US" altLang="en-US" sz="2800" smtClean="0">
                <a:solidFill>
                  <a:prstClr val="black"/>
                </a:solidFill>
              </a:rPr>
              <a:t> 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smtClean="0">
                <a:solidFill>
                  <a:prstClr val="black"/>
                </a:solidFill>
              </a:rPr>
              <a:t>There are over 1.7 million species of living things in our world.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smtClean="0">
                <a:solidFill>
                  <a:prstClr val="black"/>
                </a:solidFill>
              </a:rPr>
              <a:t>As mentioned previously, scientists have arranged all living things into a classification system based on their physical characteristics.</a:t>
            </a:r>
          </a:p>
          <a:p>
            <a:pPr eaLnBrk="1" hangingPunct="1">
              <a:lnSpc>
                <a:spcPct val="150000"/>
              </a:lnSpc>
            </a:pPr>
            <a:endParaRPr lang="en-US" altLang="en-US" sz="2800" smtClean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81000" y="5486400"/>
            <a:ext cx="7042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smtClean="0">
                <a:solidFill>
                  <a:srgbClr val="FF0066"/>
                </a:solidFill>
                <a:latin typeface="Calibri" panose="020F0502020204030204" pitchFamily="34" charset="0"/>
              </a:rPr>
              <a:t>TAXONOMIC (DICHOTOMOUS) KEYS</a:t>
            </a:r>
            <a:endParaRPr lang="en-US" altLang="en-US" sz="3600" smtClean="0">
              <a:solidFill>
                <a:srgbClr val="FF006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9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52400" y="228600"/>
            <a:ext cx="88392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smtClean="0">
                <a:solidFill>
                  <a:prstClr val="black"/>
                </a:solidFill>
                <a:latin typeface="Calibri" panose="020F0502020204030204" pitchFamily="34" charset="0"/>
              </a:rPr>
              <a:t>One method of classifying and identifying objects includes using a </a:t>
            </a:r>
            <a:r>
              <a:rPr lang="en-US" altLang="en-US" sz="3200" b="1" smtClean="0">
                <a:solidFill>
                  <a:srgbClr val="FF0066"/>
                </a:solidFill>
                <a:latin typeface="Calibri" panose="020F0502020204030204" pitchFamily="34" charset="0"/>
              </a:rPr>
              <a:t>taxonomic key</a:t>
            </a:r>
            <a:r>
              <a:rPr lang="en-US" altLang="en-US" sz="3200" smtClean="0">
                <a:solidFill>
                  <a:prstClr val="black"/>
                </a:solidFill>
                <a:latin typeface="Calibri" panose="020F0502020204030204" pitchFamily="34" charset="0"/>
              </a:rPr>
              <a:t>, sometimes called a </a:t>
            </a:r>
            <a:r>
              <a:rPr lang="en-US" altLang="en-US" sz="3200" b="1" smtClean="0">
                <a:solidFill>
                  <a:srgbClr val="00B050"/>
                </a:solidFill>
                <a:latin typeface="Calibri" panose="020F0502020204030204" pitchFamily="34" charset="0"/>
              </a:rPr>
              <a:t>dichotomous key</a:t>
            </a:r>
            <a:r>
              <a:rPr lang="en-US" altLang="en-US" sz="3200" smtClean="0">
                <a:solidFill>
                  <a:prstClr val="black"/>
                </a:solidFill>
                <a:latin typeface="Calibri" panose="020F0502020204030204" pitchFamily="34" charset="0"/>
              </a:rPr>
              <a:t>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smtClean="0">
                <a:solidFill>
                  <a:prstClr val="black"/>
                </a:solidFill>
                <a:latin typeface="Calibri" panose="020F0502020204030204" pitchFamily="34" charset="0"/>
              </a:rPr>
              <a:t>A taxonomic key looks at the similarities and differences between objects using a series of paired statements.</a:t>
            </a:r>
          </a:p>
        </p:txBody>
      </p:sp>
    </p:spTree>
    <p:extLst>
      <p:ext uri="{BB962C8B-B14F-4D97-AF65-F5344CB8AC3E}">
        <p14:creationId xmlns:p14="http://schemas.microsoft.com/office/powerpoint/2010/main" val="363056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839200" cy="6556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prstClr val="black"/>
                </a:solidFill>
                <a:cs typeface="Arial" panose="020B0604020202020204" pitchFamily="34" charset="0"/>
              </a:rPr>
              <a:t>The paired statements describe contrasting characteristics (s). </a:t>
            </a:r>
            <a:r>
              <a:rPr lang="en-US" sz="2800" b="1" dirty="0">
                <a:solidFill>
                  <a:srgbClr val="F79646">
                    <a:lumMod val="75000"/>
                  </a:srgbClr>
                </a:solidFill>
                <a:cs typeface="Arial" panose="020B0604020202020204" pitchFamily="34" charset="0"/>
              </a:rPr>
              <a:t>it is best to use observable, physical characteristic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prstClr val="black"/>
                </a:solidFill>
                <a:cs typeface="Arial" panose="020B0604020202020204" pitchFamily="34" charset="0"/>
              </a:rPr>
              <a:t>You choose one statement out of the pair that happens to  be true of the object you are trying to identify.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prstClr val="black"/>
                </a:solidFill>
                <a:cs typeface="Arial" panose="020B0604020202020204" pitchFamily="34" charset="0"/>
              </a:rPr>
              <a:t>The statement you choose may ask you to go on to another pair of statements or it may give you the name of the object.</a:t>
            </a:r>
          </a:p>
        </p:txBody>
      </p:sp>
    </p:spTree>
    <p:extLst>
      <p:ext uri="{BB962C8B-B14F-4D97-AF65-F5344CB8AC3E}">
        <p14:creationId xmlns:p14="http://schemas.microsoft.com/office/powerpoint/2010/main" val="80795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219200" y="457200"/>
            <a:ext cx="6324600" cy="551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3200" b="1" u="sng"/>
              <a:t>QUESTIONS TO CONSIDER</a:t>
            </a:r>
            <a:r>
              <a:rPr lang="en-GB" altLang="en-US" sz="3200" b="1"/>
              <a:t>:</a:t>
            </a:r>
          </a:p>
          <a:p>
            <a:endParaRPr lang="en-GB" altLang="en-US" sz="3200" b="1"/>
          </a:p>
          <a:p>
            <a:r>
              <a:rPr lang="en-GB" altLang="en-US" sz="3200" b="1"/>
              <a:t>Why so many organisms?</a:t>
            </a:r>
          </a:p>
          <a:p>
            <a:endParaRPr lang="en-GB" altLang="en-US" sz="3200" b="1"/>
          </a:p>
          <a:p>
            <a:r>
              <a:rPr lang="en-GB" altLang="en-US" sz="3200" b="1"/>
              <a:t>Why should we care?</a:t>
            </a:r>
          </a:p>
          <a:p>
            <a:endParaRPr lang="en-GB" altLang="en-US" sz="3200" b="1"/>
          </a:p>
          <a:p>
            <a:r>
              <a:rPr lang="en-GB" altLang="en-US" sz="3200" b="1"/>
              <a:t>What purpose do they really serve?</a:t>
            </a:r>
          </a:p>
          <a:p>
            <a:endParaRPr lang="en-GB" altLang="en-US" sz="3200" b="1"/>
          </a:p>
          <a:p>
            <a:r>
              <a:rPr lang="en-GB" altLang="en-US" sz="3200" b="1"/>
              <a:t>Does our existence really depend on them?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152400" y="228600"/>
            <a:ext cx="8839200" cy="390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400" smtClean="0">
                <a:solidFill>
                  <a:prstClr val="black"/>
                </a:solidFill>
              </a:rPr>
              <a:t>For example - here is a taxonomic key to some common forms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smtClean="0">
                <a:solidFill>
                  <a:prstClr val="black"/>
                </a:solidFill>
              </a:rPr>
              <a:t>of money you may have handy. Gather some money (penny,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smtClean="0">
                <a:solidFill>
                  <a:prstClr val="black"/>
                </a:solidFill>
              </a:rPr>
              <a:t>nickel, dime, quarter, $5 bill, etc.). Choose one denomination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smtClean="0">
                <a:solidFill>
                  <a:prstClr val="black"/>
                </a:solidFill>
              </a:rPr>
              <a:t>of money and try to follow the key to identify what you have.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smtClean="0">
                <a:solidFill>
                  <a:prstClr val="black"/>
                </a:solidFill>
              </a:rPr>
              <a:t>Although you already know the names of the denominations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smtClean="0">
                <a:solidFill>
                  <a:prstClr val="black"/>
                </a:solidFill>
              </a:rPr>
              <a:t>of money you are looking at, practice using the taxonomic key. </a:t>
            </a:r>
          </a:p>
          <a:p>
            <a:pPr eaLnBrk="1" hangingPunct="1">
              <a:lnSpc>
                <a:spcPct val="150000"/>
              </a:lnSpc>
            </a:pPr>
            <a:endParaRPr lang="en-US" altLang="en-US" sz="24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17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57200"/>
            <a:ext cx="8991600" cy="5908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cs typeface="Arial" panose="020B0604020202020204" pitchFamily="34" charset="0"/>
              </a:rPr>
              <a:t>MONEY TAXONOMIC KEY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1 A. Metal....................................................		go to 2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1 B. Paper....................................................		go to 5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2 A. Brown (copper)........................................		penny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2 B. Silver....................................................		go to 3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3 A. Smooth edge same size as penny .........		dime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3 B. 11 Ridges around the edge..(brown)..................go to 4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4 A. Duck on front.........................................		</a:t>
            </a:r>
            <a:r>
              <a:rPr lang="en-US" sz="2400" b="1" dirty="0" err="1">
                <a:solidFill>
                  <a:prstClr val="black"/>
                </a:solidFill>
                <a:cs typeface="Arial" panose="020B0604020202020204" pitchFamily="34" charset="0"/>
              </a:rPr>
              <a:t>loonie</a:t>
            </a: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4 B. Moose head  on front..........................................quarter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5 A. Number 5 in the corners...............................	$5 bill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5 B. Number 10 in the corners...............................	$10 bill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14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304800" y="381000"/>
            <a:ext cx="7861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smtClean="0">
                <a:solidFill>
                  <a:prstClr val="black"/>
                </a:solidFill>
                <a:latin typeface="Calibri" panose="020F0502020204030204" pitchFamily="34" charset="0"/>
              </a:rPr>
              <a:t>Make a Dichotomous Key: Classroom Activity</a:t>
            </a:r>
            <a:endParaRPr lang="en-US" altLang="en-US" sz="320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066800"/>
            <a:ext cx="8763000" cy="554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As a simple example, you can construct a dichotomous key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to identify people (or another group of items) in a classroom,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using questions based on gender, hair length/color, glasses (or not),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clothing color, etc.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2060"/>
              </a:solidFill>
              <a:latin typeface="Calibri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Question 1: Is the person male or female?</a:t>
            </a:r>
            <a:br>
              <a:rPr lang="en-US" sz="2400" b="1" dirty="0">
                <a:solidFill>
                  <a:srgbClr val="F79646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Question 2: Does the person wear glasses or not?</a:t>
            </a:r>
            <a:br>
              <a:rPr lang="en-US" sz="2400" b="1" dirty="0">
                <a:solidFill>
                  <a:srgbClr val="F79646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Question 3: Is the person wearing blue jeans or not? etc</a:t>
            </a:r>
            <a:r>
              <a:rPr lang="en-US" sz="2400" dirty="0">
                <a:solidFill>
                  <a:srgbClr val="F79646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The end of each branch of the key should be a person's name.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 dichotomous key will have enough questions to identify each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member of the group. To test it, you can identify each person in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the group by going through the key and seeing if the right name comes up.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73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152400" y="228600"/>
            <a:ext cx="87630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600" b="1" smtClean="0">
                <a:solidFill>
                  <a:prstClr val="black"/>
                </a:solidFill>
                <a:latin typeface="Calibri" panose="020F0502020204030204" pitchFamily="34" charset="0"/>
              </a:rPr>
              <a:t>Constructing Dichotomous Keys</a:t>
            </a:r>
            <a:endParaRPr lang="en-US" altLang="en-US" sz="360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800" smtClean="0">
                <a:solidFill>
                  <a:prstClr val="black"/>
                </a:solidFill>
                <a:latin typeface="Calibri" panose="020F0502020204030204" pitchFamily="34" charset="0"/>
              </a:rPr>
              <a:t>As an example, we could construct a key using the </a:t>
            </a:r>
          </a:p>
          <a:p>
            <a:pPr eaLnBrk="1" hangingPunct="1"/>
            <a:r>
              <a:rPr lang="en-US" altLang="en-US" sz="2800" smtClean="0">
                <a:solidFill>
                  <a:prstClr val="black"/>
                </a:solidFill>
                <a:latin typeface="Calibri" panose="020F0502020204030204" pitchFamily="34" charset="0"/>
              </a:rPr>
              <a:t>following stationary supplies taken from a student's pencil case.</a:t>
            </a:r>
          </a:p>
          <a:p>
            <a:pPr eaLnBrk="1" hangingPunct="1"/>
            <a:endParaRPr lang="en-US" altLang="en-US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 descr="http://www.saskschools.ca/curr_content/biology20/Library/dich_key_item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95600"/>
            <a:ext cx="47625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8688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2"/>
          <p:cNvSpPr txBox="1">
            <a:spLocks noChangeArrowheads="1"/>
          </p:cNvSpPr>
          <p:nvPr/>
        </p:nvSpPr>
        <p:spPr bwMode="auto">
          <a:xfrm>
            <a:off x="152400" y="228600"/>
            <a:ext cx="8686800" cy="627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smtClean="0">
                <a:solidFill>
                  <a:prstClr val="black"/>
                </a:solidFill>
                <a:latin typeface="Calibri" panose="020F0502020204030204" pitchFamily="34" charset="0"/>
              </a:rPr>
              <a:t>When constructing a dichotomous key, the first step is  to look at the group of objects or organisms and separate them into two groups based on a single distinguishing characteristic.  </a:t>
            </a:r>
          </a:p>
          <a:p>
            <a:pPr eaLnBrk="1" hangingPunct="1">
              <a:lnSpc>
                <a:spcPct val="150000"/>
              </a:lnSpc>
            </a:pPr>
            <a:endParaRPr lang="en-US" altLang="en-US" sz="320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3200" smtClean="0">
                <a:solidFill>
                  <a:prstClr val="black"/>
                </a:solidFill>
                <a:latin typeface="Calibri" panose="020F0502020204030204" pitchFamily="34" charset="0"/>
              </a:rPr>
              <a:t>Then continue to separate each of the groups until each object has its own separate set of characteristics.</a:t>
            </a:r>
          </a:p>
          <a:p>
            <a:pPr eaLnBrk="1" hangingPunct="1"/>
            <a:endParaRPr lang="en-US" altLang="en-US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17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228600" y="38100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smtClean="0">
                <a:solidFill>
                  <a:prstClr val="black"/>
                </a:solidFill>
              </a:rPr>
              <a:t>Answer key</a:t>
            </a:r>
            <a:endParaRPr lang="en-US" altLang="en-US" sz="2400" smtClean="0">
              <a:solidFill>
                <a:prstClr val="black"/>
              </a:solidFill>
            </a:endParaRPr>
          </a:p>
          <a:p>
            <a:pPr eaLnBrk="1" hangingPunct="1"/>
            <a:r>
              <a:rPr lang="en-US" altLang="en-US" sz="2400" smtClean="0">
                <a:solidFill>
                  <a:prstClr val="black"/>
                </a:solidFill>
              </a:rPr>
              <a:t> 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1 a. long, tubular objects				go to #2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    b. short, non-tubular object				go to #4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 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2 a. constructed from plastic				go to #3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    b. constructed from material other than plastic		pencil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 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3 a. green &amp; grey					highlighter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   b. blue &amp; clear					pen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 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4 a. black &amp; silver					pencil sharpener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</a:rPr>
              <a:t>   b. silver						paper clip</a:t>
            </a:r>
          </a:p>
          <a:p>
            <a:pPr eaLnBrk="1" hangingPunct="1"/>
            <a:r>
              <a:rPr lang="en-US" altLang="en-US" sz="2000" smtClean="0">
                <a:solidFill>
                  <a:prstClr val="black"/>
                </a:solidFill>
                <a:latin typeface="Calibri" panose="020F0502020204030204" pitchFamily="34" charset="0"/>
              </a:rPr>
              <a:t> </a:t>
            </a:r>
          </a:p>
          <a:p>
            <a:pPr eaLnBrk="1" hangingPunct="1"/>
            <a:endParaRPr lang="en-US" altLang="en-US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90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822959"/>
          <a:ext cx="8001000" cy="5958841"/>
        </p:xfrm>
        <a:graphic>
          <a:graphicData uri="http://schemas.openxmlformats.org/drawingml/2006/table">
            <a:tbl>
              <a:tblPr/>
              <a:tblGrid>
                <a:gridCol w="2217145"/>
                <a:gridCol w="3663108"/>
                <a:gridCol w="2120747"/>
              </a:tblGrid>
              <a:tr h="851263">
                <a:tc rowSpan="7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Increasing similarity</a:t>
                      </a: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en-US" sz="4800" dirty="0" smtClean="0">
                          <a:latin typeface="Calibri"/>
                          <a:ea typeface="Calibri"/>
                          <a:cs typeface="Times New Roman"/>
                        </a:rPr>
                        <a:t>→→→→→→→→→→</a:t>
                      </a:r>
                      <a:endParaRPr lang="en-US" sz="4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Kingdom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en-US" sz="4800" dirty="0" smtClean="0">
                          <a:latin typeface="Calibri"/>
                          <a:ea typeface="Calibri"/>
                          <a:cs typeface="Times New Roman"/>
                        </a:rPr>
                        <a:t>←←←←←←←←←←</a:t>
                      </a:r>
                      <a:endParaRPr lang="en-US" sz="4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Increasing diversity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Phylum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Class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Order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Family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Genus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1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Species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771" name="TextBox 2"/>
          <p:cNvSpPr txBox="1">
            <a:spLocks noChangeArrowheads="1"/>
          </p:cNvSpPr>
          <p:nvPr/>
        </p:nvSpPr>
        <p:spPr bwMode="auto">
          <a:xfrm>
            <a:off x="1295400" y="0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600" b="1" u="sng"/>
              <a:t>Levels of Classification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Comic Sans MS" pitchFamily="66" charset="0"/>
              </a:rPr>
              <a:t>The Seven Level System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K</a:t>
            </a:r>
            <a:r>
              <a:rPr lang="en-US" sz="4400" smtClean="0">
                <a:latin typeface="Comic Sans MS" pitchFamily="66" charset="0"/>
              </a:rPr>
              <a:t>ingdom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P</a:t>
            </a:r>
            <a:r>
              <a:rPr lang="en-US" sz="4400" smtClean="0">
                <a:latin typeface="Comic Sans MS" pitchFamily="66" charset="0"/>
              </a:rPr>
              <a:t>hylum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C</a:t>
            </a:r>
            <a:r>
              <a:rPr lang="en-US" sz="4400" smtClean="0">
                <a:latin typeface="Comic Sans MS" pitchFamily="66" charset="0"/>
              </a:rPr>
              <a:t>lass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O</a:t>
            </a:r>
            <a:r>
              <a:rPr lang="en-US" sz="4400" smtClean="0">
                <a:latin typeface="Comic Sans MS" pitchFamily="66" charset="0"/>
              </a:rPr>
              <a:t>rder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F</a:t>
            </a:r>
            <a:r>
              <a:rPr lang="en-US" sz="4400" smtClean="0">
                <a:latin typeface="Comic Sans MS" pitchFamily="66" charset="0"/>
              </a:rPr>
              <a:t>amily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G</a:t>
            </a:r>
            <a:r>
              <a:rPr lang="en-US" sz="4400" smtClean="0">
                <a:latin typeface="Comic Sans MS" pitchFamily="66" charset="0"/>
              </a:rPr>
              <a:t>enus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smtClean="0">
                <a:latin typeface="Comic Sans MS" pitchFamily="66" charset="0"/>
              </a:rPr>
              <a:t>S</a:t>
            </a:r>
            <a:r>
              <a:rPr lang="en-US" sz="4400" smtClean="0">
                <a:latin typeface="Comic Sans MS" pitchFamily="66" charset="0"/>
              </a:rPr>
              <a:t>pecies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400" u="sng" dirty="0" smtClean="0">
                <a:latin typeface="Comic Sans MS" pitchFamily="66" charset="0"/>
              </a:rPr>
              <a:t>K</a:t>
            </a:r>
            <a:r>
              <a:rPr lang="en-US" sz="4400" dirty="0" smtClean="0">
                <a:latin typeface="Comic Sans MS" pitchFamily="66" charset="0"/>
              </a:rPr>
              <a:t>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dirty="0" smtClean="0">
                <a:latin typeface="Comic Sans MS" pitchFamily="66" charset="0"/>
              </a:rPr>
              <a:t>P</a:t>
            </a:r>
            <a:r>
              <a:rPr lang="en-US" sz="4400" dirty="0" smtClean="0">
                <a:latin typeface="Comic Sans MS" pitchFamily="66" charset="0"/>
              </a:rPr>
              <a:t>hillip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dirty="0" smtClean="0">
                <a:latin typeface="Comic Sans MS" pitchFamily="66" charset="0"/>
              </a:rPr>
              <a:t>C</a:t>
            </a:r>
            <a:r>
              <a:rPr lang="en-US" sz="4400" dirty="0" smtClean="0">
                <a:latin typeface="Comic Sans MS" pitchFamily="66" charset="0"/>
              </a:rPr>
              <a:t>ame</a:t>
            </a:r>
            <a:endParaRPr lang="en-US" sz="44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dirty="0" smtClean="0">
                <a:latin typeface="Comic Sans MS" pitchFamily="66" charset="0"/>
              </a:rPr>
              <a:t>O</a:t>
            </a:r>
            <a:r>
              <a:rPr lang="en-US" sz="4400" dirty="0" smtClean="0">
                <a:latin typeface="Comic Sans MS" pitchFamily="66" charset="0"/>
              </a:rPr>
              <a:t>ver</a:t>
            </a:r>
            <a:endParaRPr lang="en-US" sz="44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dirty="0" smtClean="0">
                <a:latin typeface="Comic Sans MS" pitchFamily="66" charset="0"/>
              </a:rPr>
              <a:t>F</a:t>
            </a:r>
            <a:r>
              <a:rPr lang="en-US" sz="4400" dirty="0" smtClean="0">
                <a:latin typeface="Comic Sans MS" pitchFamily="66" charset="0"/>
              </a:rPr>
              <a:t>or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dirty="0" smtClean="0">
                <a:latin typeface="Comic Sans MS" pitchFamily="66" charset="0"/>
              </a:rPr>
              <a:t>G</a:t>
            </a:r>
            <a:r>
              <a:rPr lang="en-US" sz="4400" dirty="0" smtClean="0">
                <a:latin typeface="Comic Sans MS" pitchFamily="66" charset="0"/>
              </a:rPr>
              <a:t>ood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u="sng" dirty="0" smtClean="0">
                <a:latin typeface="Comic Sans MS" pitchFamily="66" charset="0"/>
              </a:rPr>
              <a:t>S</a:t>
            </a:r>
            <a:r>
              <a:rPr lang="en-US" sz="4400" dirty="0" smtClean="0">
                <a:latin typeface="Comic Sans MS" pitchFamily="66" charset="0"/>
              </a:rPr>
              <a:t>paghetti</a:t>
            </a:r>
            <a:endParaRPr lang="en-US" sz="4400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Kingdom/Phylum Mind Maps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Introduce Assignment</a:t>
            </a:r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Read p. </a:t>
            </a:r>
            <a:r>
              <a:rPr lang="en-CA" dirty="0" smtClean="0"/>
              <a:t>13-23</a:t>
            </a:r>
            <a:endParaRPr lang="en-CA" dirty="0" smtClean="0"/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Credits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 smtClean="0"/>
              <a:t>Ms</a:t>
            </a:r>
            <a:r>
              <a:rPr lang="en-CA" dirty="0" smtClean="0"/>
              <a:t> Thomas</a:t>
            </a:r>
          </a:p>
          <a:p>
            <a:r>
              <a:rPr lang="en-CA" dirty="0" smtClean="0"/>
              <a:t>Biology 11 Addison Wesley</a:t>
            </a:r>
          </a:p>
          <a:p>
            <a:r>
              <a:rPr lang="en-CA" dirty="0" smtClean="0"/>
              <a:t>Biology Source 11 Pearson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74269407"/>
      </p:ext>
    </p:extLst>
  </p:cSld>
  <p:clrMapOvr>
    <a:masterClrMapping/>
  </p:clrMapOvr>
  <p:transition>
    <p:newsflash/>
    <p:sndAc>
      <p:stSnd>
        <p:snd r:embed="rId2" name="whoosh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1905000" y="533400"/>
            <a:ext cx="5410200" cy="144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4400" b="1"/>
              <a:t>How did we get so much Diversity??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667000" y="2362200"/>
            <a:ext cx="54864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4400" b="1"/>
              <a:t>EVOLUTION</a:t>
            </a:r>
          </a:p>
        </p:txBody>
      </p:sp>
      <p:pic>
        <p:nvPicPr>
          <p:cNvPr id="6148" name="Picture 5" descr="evolution%20of%20m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0"/>
            <a:ext cx="82296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7200" smtClean="0">
                <a:latin typeface="Comic Sans MS" pitchFamily="66" charset="0"/>
              </a:rPr>
              <a:t>Taxonomy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Comic Sans MS" pitchFamily="66" charset="0"/>
              </a:rPr>
              <a:t>What is </a:t>
            </a:r>
            <a:r>
              <a:rPr lang="en-US" sz="5400" smtClean="0">
                <a:solidFill>
                  <a:srgbClr val="FFFF00"/>
                </a:solidFill>
                <a:latin typeface="Comic Sans MS" pitchFamily="66" charset="0"/>
              </a:rPr>
              <a:t>taxonomy</a:t>
            </a:r>
            <a:r>
              <a:rPr lang="en-US" sz="5400" smtClean="0">
                <a:latin typeface="Comic Sans MS" pitchFamily="66" charset="0"/>
              </a:rPr>
              <a:t>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Taxonomy</a:t>
            </a:r>
            <a:r>
              <a:rPr lang="en-US" sz="4400" smtClean="0">
                <a:latin typeface="Comic Sans MS" pitchFamily="66" charset="0"/>
              </a:rPr>
              <a:t> is the branch of biology concerned with the grouping and naming of organisms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44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4400" smtClean="0">
                <a:latin typeface="Comic Sans MS" pitchFamily="66" charset="0"/>
              </a:rPr>
              <a:t>Biologists who study this are called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taxonomists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Comic Sans MS" pitchFamily="66" charset="0"/>
              </a:rPr>
              <a:t>How did it start?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People wanted to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organize</a:t>
            </a:r>
            <a:r>
              <a:rPr lang="en-US" sz="4400" smtClean="0">
                <a:latin typeface="Comic Sans MS" pitchFamily="66" charset="0"/>
              </a:rPr>
              <a:t> their world so they began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grouping</a:t>
            </a:r>
            <a:r>
              <a:rPr lang="en-US" sz="4400" smtClean="0">
                <a:latin typeface="Comic Sans MS" pitchFamily="66" charset="0"/>
              </a:rPr>
              <a:t>, or </a:t>
            </a:r>
            <a:r>
              <a:rPr lang="en-US" sz="4400" smtClean="0">
                <a:solidFill>
                  <a:srgbClr val="FFFF00"/>
                </a:solidFill>
                <a:latin typeface="Comic Sans MS" pitchFamily="66" charset="0"/>
              </a:rPr>
              <a:t>classifying</a:t>
            </a:r>
            <a:r>
              <a:rPr lang="en-US" sz="4400" smtClean="0">
                <a:latin typeface="Comic Sans MS" pitchFamily="66" charset="0"/>
              </a:rPr>
              <a:t> everything they saw.</a:t>
            </a:r>
            <a:endParaRPr lang="en-US" sz="4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Things that swim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Things that fly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Things that crawl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Things that walk on four legs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Things that chew their food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Things that swallow food whole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400" smtClean="0">
                <a:latin typeface="Comic Sans MS" pitchFamily="66" charset="0"/>
              </a:rPr>
              <a:t>Things that are toxic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4000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>
                <a:latin typeface="Comic Sans MS" pitchFamily="66" charset="0"/>
              </a:rPr>
              <a:t>Why </a:t>
            </a:r>
            <a:r>
              <a:rPr lang="en-US" sz="5400" smtClean="0">
                <a:solidFill>
                  <a:srgbClr val="FFFF00"/>
                </a:solidFill>
                <a:latin typeface="Comic Sans MS" pitchFamily="66" charset="0"/>
              </a:rPr>
              <a:t>classify</a:t>
            </a:r>
            <a:r>
              <a:rPr lang="en-US" sz="5400" smtClean="0">
                <a:latin typeface="Comic Sans MS" pitchFamily="66" charset="0"/>
              </a:rPr>
              <a:t>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400" smtClean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To help us study the earth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4400" smtClean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en-US" sz="4400" smtClean="0">
                <a:latin typeface="Comic Sans MS" pitchFamily="66" charset="0"/>
              </a:rPr>
              <a:t>To help us organize all the species we discover . . . </a:t>
            </a:r>
          </a:p>
        </p:txBody>
      </p:sp>
    </p:spTree>
  </p:cSld>
  <p:clrMapOvr>
    <a:masterClrMapping/>
  </p:clrMapOvr>
  <p:transition>
    <p:newsflash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6C859F0E51B4E8CAAC9448BB9A517" ma:contentTypeVersion="" ma:contentTypeDescription="Create a new document." ma:contentTypeScope="" ma:versionID="14ca894cf831fb6a29792b95be7d80d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b938d1d0e22567bcc0762bf6997737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53C237-1630-4BC5-923B-170E0E2CC042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1B087224-5225-401F-9935-DA4738C74F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0DA1D1A-EBDC-49DB-ABE0-DFE18C41BA42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2CBDE44B-FD5F-4DBE-9E6F-EDCB4BD74B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237</TotalTime>
  <Words>985</Words>
  <Application>Microsoft Office PowerPoint</Application>
  <PresentationFormat>On-screen Show (4:3)</PresentationFormat>
  <Paragraphs>233</Paragraphs>
  <Slides>39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Comic Sans MS</vt:lpstr>
      <vt:lpstr>Times New Roman</vt:lpstr>
      <vt:lpstr>Wingdings</vt:lpstr>
      <vt:lpstr>Beam</vt:lpstr>
      <vt:lpstr>Office Theme</vt:lpstr>
      <vt:lpstr>Hmmm...</vt:lpstr>
      <vt:lpstr>PowerPoint Presentation</vt:lpstr>
      <vt:lpstr>PowerPoint Presentation</vt:lpstr>
      <vt:lpstr>PowerPoint Presentation</vt:lpstr>
      <vt:lpstr>Taxonomy</vt:lpstr>
      <vt:lpstr>What is taxonomy?</vt:lpstr>
      <vt:lpstr>How did it start?</vt:lpstr>
      <vt:lpstr>PowerPoint Presentation</vt:lpstr>
      <vt:lpstr>Why classify?</vt:lpstr>
      <vt:lpstr>PowerPoint Presentation</vt:lpstr>
      <vt:lpstr>PowerPoint Presentation</vt:lpstr>
      <vt:lpstr>An animal is known by two names…</vt:lpstr>
      <vt:lpstr>Binomial Nomenclature</vt:lpstr>
      <vt:lpstr>Genus…</vt:lpstr>
      <vt:lpstr>Species...</vt:lpstr>
      <vt:lpstr>PowerPoint Presentation</vt:lpstr>
      <vt:lpstr>Who is Carolus Linnaeus?</vt:lpstr>
      <vt:lpstr>PowerPoint Presentation</vt:lpstr>
      <vt:lpstr>The Seven Level System</vt:lpstr>
      <vt:lpstr>How does it work?</vt:lpstr>
      <vt:lpstr>PowerPoint Presentation</vt:lpstr>
      <vt:lpstr>PowerPoint Presentation</vt:lpstr>
      <vt:lpstr>PowerPoint Presentation</vt:lpstr>
      <vt:lpstr>Quick Review</vt:lpstr>
      <vt:lpstr>Day 1</vt:lpstr>
      <vt:lpstr>Day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Seven Level System</vt:lpstr>
      <vt:lpstr>Kingdom/Phylum Mind Maps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Richard Ochran</cp:lastModifiedBy>
  <cp:revision>28</cp:revision>
  <dcterms:created xsi:type="dcterms:W3CDTF">1601-01-01T00:00:00Z</dcterms:created>
  <dcterms:modified xsi:type="dcterms:W3CDTF">2014-12-23T17:55:49Z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Ms. Thomas - Heart Lake SS</vt:lpwstr>
  </property>
  <property fmtid="{D5CDD505-2E9C-101B-9397-08002B2CF9AE}" pid="3" name="display_urn:schemas-microsoft-com:office:office#Author">
    <vt:lpwstr>Ms. Thomas - Heart Lake SS</vt:lpwstr>
  </property>
</Properties>
</file>